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7.wmf" ContentType="image/x-wmf"/>
  <Override PartName="/ppt/media/image3.png" ContentType="image/png"/>
  <Override PartName="/ppt/media/image8.wmf" ContentType="image/x-wmf"/>
  <Override PartName="/ppt/media/image10.wmf" ContentType="image/x-wmf"/>
  <Override PartName="/ppt/media/image5.wmf" ContentType="image/x-wmf"/>
  <Override PartName="/ppt/media/image4.png" ContentType="image/png"/>
  <Override PartName="/ppt/media/image9.wmf" ContentType="image/x-wmf"/>
  <Override PartName="/ppt/media/image1.png" ContentType="image/png"/>
  <Override PartName="/ppt/media/image6.wmf" ContentType="image/x-wmf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label 1</c:f>
              <c:strCache>
                <c:ptCount val="1"/>
                <c:pt idx="0">
                  <c:v>Belgium</c:v>
                </c:pt>
              </c:strCache>
            </c:strRef>
          </c:tx>
          <c:spPr>
            <a:solidFill>
              <a:srgbClr val="518abd"/>
            </a:solidFill>
            <a:ln w="19080">
              <a:solidFill>
                <a:srgbClr val="518abd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6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7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8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9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</c:dLbls>
          <c:cat>
            <c:strRef>
              <c:f>categories</c:f>
              <c:strCache>
                <c:ptCount val="16"/>
                <c:pt idx="0">
                  <c:v>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6"/>
                <c:pt idx="0">
                  <c:v>0.436205016357683</c:v>
                </c:pt>
                <c:pt idx="1">
                  <c:v>4.68920392584515</c:v>
                </c:pt>
                <c:pt idx="2">
                  <c:v>7.08833151581243</c:v>
                </c:pt>
                <c:pt idx="3">
                  <c:v>8.17884405670667</c:v>
                </c:pt>
                <c:pt idx="4">
                  <c:v>7.5245365321701</c:v>
                </c:pt>
                <c:pt idx="5">
                  <c:v>9.05125408942202</c:v>
                </c:pt>
                <c:pt idx="6">
                  <c:v>11.2322791712104</c:v>
                </c:pt>
                <c:pt idx="7">
                  <c:v>13.6314067611778</c:v>
                </c:pt>
                <c:pt idx="8">
                  <c:v>18.6477644492912</c:v>
                </c:pt>
                <c:pt idx="9">
                  <c:v>23.2279171210469</c:v>
                </c:pt>
                <c:pt idx="10">
                  <c:v>22.7917121046892</c:v>
                </c:pt>
                <c:pt idx="11">
                  <c:v>26.0632497273718</c:v>
                </c:pt>
                <c:pt idx="12">
                  <c:v>30.8615049073064</c:v>
                </c:pt>
                <c:pt idx="13">
                  <c:v>33.5877862595419</c:v>
                </c:pt>
                <c:pt idx="14">
                  <c:v>34.6782988004362</c:v>
                </c:pt>
                <c:pt idx="15">
                  <c:v/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rgbClr val="d36f2b"/>
            </a:solidFill>
            <a:ln w="19080">
              <a:solidFill>
                <a:srgbClr val="d36f2b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6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7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8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9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</c:dLbls>
          <c:cat>
            <c:strRef>
              <c:f>categories</c:f>
              <c:strCache>
                <c:ptCount val="16"/>
                <c:pt idx="0">
                  <c:v>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6"/>
                <c:pt idx="0">
                  <c:v>1.34378499440091</c:v>
                </c:pt>
                <c:pt idx="1">
                  <c:v>3.69540873460246</c:v>
                </c:pt>
                <c:pt idx="2">
                  <c:v>6.83090705487124</c:v>
                </c:pt>
                <c:pt idx="3">
                  <c:v>8.84658454647258</c:v>
                </c:pt>
                <c:pt idx="4">
                  <c:v>9.96640537513999</c:v>
                </c:pt>
                <c:pt idx="5">
                  <c:v>11.9820828667413</c:v>
                </c:pt>
                <c:pt idx="6">
                  <c:v>13.9977603583427</c:v>
                </c:pt>
                <c:pt idx="7">
                  <c:v>15.9014557670773</c:v>
                </c:pt>
                <c:pt idx="8">
                  <c:v>19.5968645016797</c:v>
                </c:pt>
                <c:pt idx="9">
                  <c:v>24.0761478163494</c:v>
                </c:pt>
                <c:pt idx="10">
                  <c:v>24.8600223964166</c:v>
                </c:pt>
                <c:pt idx="11">
                  <c:v>26.7637178051511</c:v>
                </c:pt>
                <c:pt idx="12">
                  <c:v>29.3393057110863</c:v>
                </c:pt>
                <c:pt idx="13">
                  <c:v>31.2430011198208</c:v>
                </c:pt>
                <c:pt idx="14">
                  <c:v>32.4748040313549</c:v>
                </c:pt>
                <c:pt idx="15">
                  <c:v/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Germany</c:v>
                </c:pt>
              </c:strCache>
            </c:strRef>
          </c:tx>
          <c:spPr>
            <a:solidFill>
              <a:srgbClr val="e3ab00"/>
            </a:solidFill>
            <a:ln w="19080">
              <a:solidFill>
                <a:srgbClr val="e3ab00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6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7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8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9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</c:dLbls>
          <c:cat>
            <c:strRef>
              <c:f>categories</c:f>
              <c:strCache>
                <c:ptCount val="16"/>
                <c:pt idx="0">
                  <c:v>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6"/>
                <c:pt idx="0">
                  <c:v>0.505561172901924</c:v>
                </c:pt>
                <c:pt idx="1">
                  <c:v>0.910010111223447</c:v>
                </c:pt>
                <c:pt idx="2">
                  <c:v>1.61779575328613</c:v>
                </c:pt>
                <c:pt idx="3">
                  <c:v>2.5278058645096</c:v>
                </c:pt>
                <c:pt idx="4">
                  <c:v>2.02224469160768</c:v>
                </c:pt>
                <c:pt idx="5">
                  <c:v>1.11223458038423</c:v>
                </c:pt>
                <c:pt idx="6">
                  <c:v>-0.910010111223458</c:v>
                </c:pt>
                <c:pt idx="7">
                  <c:v>-1.71890798786654</c:v>
                </c:pt>
                <c:pt idx="8">
                  <c:v>0.505561172901924</c:v>
                </c:pt>
                <c:pt idx="9">
                  <c:v>6.16784630940343</c:v>
                </c:pt>
                <c:pt idx="10">
                  <c:v>4.95449949443883</c:v>
                </c:pt>
                <c:pt idx="11">
                  <c:v>6.47118301314459</c:v>
                </c:pt>
                <c:pt idx="12">
                  <c:v>9.50455005055611</c:v>
                </c:pt>
                <c:pt idx="13">
                  <c:v>11.6279069767442</c:v>
                </c:pt>
                <c:pt idx="14">
                  <c:v>13.14459049545</c:v>
                </c:pt>
                <c:pt idx="15">
                  <c:v/>
                </c:pt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Price stability line</c:v>
                </c:pt>
              </c:strCache>
            </c:strRef>
          </c:tx>
          <c:spPr>
            <a:solidFill>
              <a:srgbClr val="3c65ae"/>
            </a:solidFill>
            <a:ln w="19080">
              <a:solidFill>
                <a:srgbClr val="3c65ae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6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7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8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9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</c:dLbls>
          <c:cat>
            <c:strRef>
              <c:f>categories</c:f>
              <c:strCache>
                <c:ptCount val="16"/>
                <c:pt idx="0">
                  <c:v>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6"/>
                <c:pt idx="0">
                  <c:v>2</c:v>
                </c:pt>
                <c:pt idx="1">
                  <c:v>4.04000000000001</c:v>
                </c:pt>
                <c:pt idx="2">
                  <c:v>6.1208</c:v>
                </c:pt>
                <c:pt idx="3">
                  <c:v>8.243216</c:v>
                </c:pt>
                <c:pt idx="4">
                  <c:v>10.40808032</c:v>
                </c:pt>
                <c:pt idx="5">
                  <c:v>12.6162419264</c:v>
                </c:pt>
                <c:pt idx="6">
                  <c:v>14.868566764928</c:v>
                </c:pt>
                <c:pt idx="7">
                  <c:v>17.1659381002266</c:v>
                </c:pt>
                <c:pt idx="8">
                  <c:v>19.5092568622311</c:v>
                </c:pt>
                <c:pt idx="9">
                  <c:v>21.8994419994757</c:v>
                </c:pt>
                <c:pt idx="10">
                  <c:v>24.3374308394652</c:v>
                </c:pt>
                <c:pt idx="11">
                  <c:v>26.8241794562546</c:v>
                </c:pt>
                <c:pt idx="12">
                  <c:v>29.3606630453796</c:v>
                </c:pt>
                <c:pt idx="13">
                  <c:v>31.9478763062872</c:v>
                </c:pt>
                <c:pt idx="14">
                  <c:v>34.586833832413</c:v>
                </c:pt>
                <c:pt idx="15">
                  <c:v/>
                </c:pt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Spain</c:v>
                </c:pt>
              </c:strCache>
            </c:strRef>
          </c:tx>
          <c:spPr>
            <a:solidFill>
              <a:srgbClr val="639a3f"/>
            </a:solidFill>
            <a:ln w="19080">
              <a:solidFill>
                <a:srgbClr val="639a3f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6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7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8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9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</c:dLbls>
          <c:cat>
            <c:strRef>
              <c:f>categories</c:f>
              <c:strCache>
                <c:ptCount val="16"/>
                <c:pt idx="0">
                  <c:v>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16"/>
                <c:pt idx="0">
                  <c:v>2.74135876042907</c:v>
                </c:pt>
                <c:pt idx="1">
                  <c:v>6.07866507747317</c:v>
                </c:pt>
                <c:pt idx="2">
                  <c:v>9.29678188319427</c:v>
                </c:pt>
                <c:pt idx="3">
                  <c:v>12.5148986889154</c:v>
                </c:pt>
                <c:pt idx="4">
                  <c:v>15.2562574493444</c:v>
                </c:pt>
                <c:pt idx="5">
                  <c:v>19.1895113230036</c:v>
                </c:pt>
                <c:pt idx="6">
                  <c:v>23.1227651966627</c:v>
                </c:pt>
                <c:pt idx="7">
                  <c:v>28.2479141835518</c:v>
                </c:pt>
                <c:pt idx="8">
                  <c:v>35.5184743742551</c:v>
                </c:pt>
                <c:pt idx="9">
                  <c:v>37.544696066746</c:v>
                </c:pt>
                <c:pt idx="10">
                  <c:v>34.803337306317</c:v>
                </c:pt>
                <c:pt idx="11">
                  <c:v>32.896305125149</c:v>
                </c:pt>
                <c:pt idx="12">
                  <c:v>28.7246722288438</c:v>
                </c:pt>
                <c:pt idx="13">
                  <c:v>28.2479141835518</c:v>
                </c:pt>
                <c:pt idx="14">
                  <c:v>27.4135876042908</c:v>
                </c:pt>
                <c:pt idx="15">
                  <c:v/>
                </c:pt>
              </c:numCache>
            </c:numRef>
          </c:val>
        </c:ser>
        <c:ser>
          <c:idx val="5"/>
          <c:order val="5"/>
          <c:tx>
            <c:strRef>
              <c:f>label 6</c:f>
              <c:strCache>
                <c:ptCount val="1"/>
                <c:pt idx="0">
                  <c:v>Greece</c:v>
                </c:pt>
              </c:strCache>
            </c:strRef>
          </c:tx>
          <c:spPr>
            <a:solidFill>
              <a:srgbClr val="98b8df"/>
            </a:solidFill>
            <a:ln w="19080">
              <a:solidFill>
                <a:srgbClr val="98b8df"/>
              </a:solidFill>
              <a:round/>
            </a:ln>
          </c:spPr>
          <c:marker>
            <c:symbol val="none"/>
          </c:marker>
          <c:dLbls>
            <c:dLbl>
              <c:idx val="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6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7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8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9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0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1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2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3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4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5"/>
              <c:dLblPos val="r"/>
              <c:showLegendKey val="0"/>
              <c:showVal val="0"/>
              <c:showCatName val="0"/>
              <c:showSerName val="0"/>
              <c:showPercent val="0"/>
              <c:separator>; </c:separator>
            </c:dLbl>
          </c:dLbls>
          <c:cat>
            <c:strRef>
              <c:f>categories</c:f>
              <c:strCache>
                <c:ptCount val="16"/>
                <c:pt idx="0">
                  <c:v>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16"/>
                <c:pt idx="0">
                  <c:v>1.91846522781773</c:v>
                </c:pt>
                <c:pt idx="1">
                  <c:v>1.55875299760191</c:v>
                </c:pt>
                <c:pt idx="2">
                  <c:v>11.8705035971223</c:v>
                </c:pt>
                <c:pt idx="3">
                  <c:v>13.5491606714628</c:v>
                </c:pt>
                <c:pt idx="4">
                  <c:v>16.0671462829736</c:v>
                </c:pt>
                <c:pt idx="5">
                  <c:v>19.9040767386091</c:v>
                </c:pt>
                <c:pt idx="6">
                  <c:v>18.5851318944844</c:v>
                </c:pt>
                <c:pt idx="7">
                  <c:v>21.5827338129496</c:v>
                </c:pt>
                <c:pt idx="8">
                  <c:v>27.8177458033573</c:v>
                </c:pt>
                <c:pt idx="9">
                  <c:v>35.7314148681055</c:v>
                </c:pt>
                <c:pt idx="10">
                  <c:v>35.6115107913669</c:v>
                </c:pt>
                <c:pt idx="11">
                  <c:v>33.0935251798561</c:v>
                </c:pt>
                <c:pt idx="12">
                  <c:v>22.1822541966427</c:v>
                </c:pt>
                <c:pt idx="13">
                  <c:v>14.6282973621103</c:v>
                </c:pt>
                <c:pt idx="14">
                  <c:v>12.2302158273381</c:v>
                </c:pt>
                <c:pt idx="15">
                  <c:v/>
                </c:pt>
              </c:numCache>
            </c:numRef>
          </c:val>
        </c:ser>
        <c:marker val="0"/>
        <c:axId val="98412584"/>
        <c:axId val="52435637"/>
      </c:lineChart>
      <c:catAx>
        <c:axId val="984125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crossAx val="52435637"/>
        <c:crossesAt val="0"/>
        <c:auto val="1"/>
        <c:lblAlgn val="ctr"/>
        <c:lblOffset val="100"/>
      </c:catAx>
      <c:valAx>
        <c:axId val="52435637"/>
        <c:scaling>
          <c:orientation val="minMax"/>
        </c:scaling>
        <c:delete val="0"/>
        <c:axPos val="l"/>
        <c:majorGridlines>
          <c:spPr>
            <a:ln w="6480">
              <a:solidFill>
                <a:srgbClr val="8b8b8b"/>
              </a:solidFill>
              <a:round/>
            </a:ln>
          </c:spPr>
        </c:majorGridlines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crossAx val="98412584"/>
        <c:crossesAt val="0"/>
      </c:valAx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490880" y="4097880"/>
            <a:ext cx="2600640" cy="20750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103120" y="4097880"/>
            <a:ext cx="2600640" cy="2075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490880" y="4097880"/>
            <a:ext cx="2600640" cy="20750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103120" y="4097880"/>
            <a:ext cx="2600640" cy="2075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>
                <a:solidFill>
                  <a:srgbClr val="8b8b8b"/>
                </a:solidFill>
                <a:latin typeface="Calibri"/>
              </a:rPr>
              <a:t>20/05/14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AA5A26F-84C0-4E47-B699-59730998D0F7}" type="slidenum">
              <a:rPr lang="en-GB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>
                <a:solidFill>
                  <a:srgbClr val="8b8b8b"/>
                </a:solidFill>
                <a:latin typeface="Calibri"/>
              </a:rPr>
              <a:t>20/05/14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8E0871B-D16D-484C-982C-C5469FB24FDD}" type="slidenum">
              <a:rPr lang="en-GB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>
                <a:solidFill>
                  <a:srgbClr val="000000"/>
                </a:solidFill>
                <a:latin typeface="Calibri Light"/>
              </a:rPr>
              <a:t>LABOUR RIGHTS IN THE CRISIS : THE ROLE OF EUROPE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Calibri"/>
              </a:rPr>
              <a:t>TRIBUNAL ON TROIKA AND ECONOMIC GOVERNANCE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  <a:latin typeface="Calibri"/>
              </a:rPr>
              <a:t>rjanssen@etuc.org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2000-2008 period: Wages staying behind in 10MS</a:t>
            </a:r>
            <a:endParaRPr/>
          </a:p>
        </p:txBody>
      </p:sp>
      <p:pic>
        <p:nvPicPr>
          <p:cNvPr descr="" id="97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838080" y="1857960"/>
            <a:ext cx="9338400" cy="435096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Two periods combined</a:t>
            </a:r>
            <a:endParaRPr/>
          </a:p>
        </p:txBody>
      </p:sp>
      <p:pic>
        <p:nvPicPr>
          <p:cNvPr descr="" id="99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1742760" y="1825560"/>
            <a:ext cx="8706600" cy="435096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Two periods combined</a:t>
            </a:r>
            <a:endParaRPr/>
          </a:p>
        </p:txBody>
      </p:sp>
      <p:pic>
        <p:nvPicPr>
          <p:cNvPr descr="" id="101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968040" y="1825560"/>
            <a:ext cx="9281520" cy="435096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What is « Europe » saying on this ?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Absolutely nothing…..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On the contrary, all CSR’s wage recommendations are negative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None (not even Germany’s CSR) is positive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To conclude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Massive attack on wages and collective bargaining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Goes further: Human rights being breached ( Leskano report)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Reaction from the institution that is supposed to be the « Guardian of the EU Treaty »……. Deafening silence…..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Two periods combined</a:t>
            </a:r>
            <a:endParaRPr/>
          </a:p>
        </p:txBody>
      </p:sp>
      <p:pic>
        <p:nvPicPr>
          <p:cNvPr descr="" id="107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1794600" y="1825560"/>
            <a:ext cx="8602200" cy="435096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Two periods combined</a:t>
            </a:r>
            <a:endParaRPr/>
          </a:p>
        </p:txBody>
      </p:sp>
      <p:pic>
        <p:nvPicPr>
          <p:cNvPr descr="" id="109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1733400" y="1825560"/>
            <a:ext cx="8725320" cy="435096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Labour rights: Many dimensions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Labour law and contractual arrangements protecting the job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Health and safety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Participation of workers at the workplace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Wages: Right to a decent, fair, stable and secure wage. Right to collective bargaining. Right to undertake action.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« Mission to destroy »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Flexible wages to get out of the crisis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Euro Area: Ideology of competitveness and lack of currency instrument combine in extreme pressure on wages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« If we can’t devalue the currency, let’s devalue wages »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Very clear in Troika countries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Decentralisation of bargaining….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…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Beyond that: Getting rid of collective bargaining as such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Attacks on minimum wages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Attacks on public sector wages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Every institution that supports wages and bargaining position of workers has to go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1" lang="en-US" sz="4400">
                <a:solidFill>
                  <a:srgbClr val="ff0000"/>
                </a:solidFill>
                <a:latin typeface="Calibri Light"/>
              </a:rPr>
              <a:t>IT’s CONTAGIOUS: UNIT LABOUR COSTS SINCE 1999 </a:t>
            </a:r>
            <a:endParaRPr/>
          </a:p>
        </p:txBody>
      </p:sp>
      <p:graphicFrame>
        <p:nvGraphicFramePr>
          <p:cNvPr id="87" name="Content Placeholder 5"/>
          <p:cNvGraphicFramePr/>
          <p:nvPr/>
        </p:nvGraphicFramePr>
        <p:xfrm>
          <a:off x="2986200" y="2185920"/>
          <a:ext cx="6982920" cy="327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THE ROLE OF EUROPEAN INSTITUTIONS 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« Devil’s advocate »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« It wasn’t us »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« We are objective an balanced »</a:t>
            </a:r>
            <a:endParaRPr/>
          </a:p>
          <a:p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It wasn’t them ?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Troika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CSR’s: Recommendations are all about downwards wage flexibility and put serious pressure on member states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ECB ‘secret’ letters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Nuance: Sometimes, Europe and national governments ‘combine’ themselves. Case of ‘collaboration’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Objective and neutral ?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AGS 2014: « Further reforms to ensure wages evolve in line with productivity »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Study for recent informal EPSU, on EPSU web site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2008-2015: Wages staying behind in 19 MS</a:t>
            </a:r>
            <a:endParaRPr/>
          </a:p>
        </p:txBody>
      </p:sp>
      <p:pic>
        <p:nvPicPr>
          <p:cNvPr descr="" id="95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1000440" y="1825560"/>
            <a:ext cx="10352880" cy="435096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